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3" r:id="rId8"/>
    <p:sldId id="262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63"/>
    <a:srgbClr val="E442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674"/>
  </p:normalViewPr>
  <p:slideViewPr>
    <p:cSldViewPr snapToGrid="0">
      <p:cViewPr varScale="1">
        <p:scale>
          <a:sx n="124" d="100"/>
          <a:sy n="124" d="100"/>
        </p:scale>
        <p:origin x="68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128883C-1093-9EE5-E9CC-0A324D1A1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28A3197-9690-F771-2BE3-FF2C8A9B5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491AAC4-3EB1-65CC-1719-AB844917F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pPr/>
              <a:t>8.10.2025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9554E8F-45C3-0876-BCE2-E7F767BCC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F3F7694-5419-6A2E-24FF-10B0F0E4C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5351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4DB1AB5-9E3B-D439-9C64-0CD0F1C8A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EC2D90B-9C55-C047-1B88-2CD6316289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5F5A3E4-70D0-BF98-274A-7F7445225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pPr/>
              <a:t>8.10.2025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EB00216-D236-6430-0F41-E8FEB1A45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02577E5-0744-299C-03A8-0DAA23971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8206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6F9F840-33A1-FFA4-804A-FE86CF40A0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7531434-9BDE-A6F2-A1AC-801D769CF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CD4868A-CF3B-23C8-8E54-97ECAB39F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pPr/>
              <a:t>8.10.2025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360F6C6-942D-00EB-8C5C-74656A2FE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6B8BCEE-9CBE-B3A3-C5C6-E93C884C1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111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995DFB-F78A-8F19-9259-9B98450E8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77F2E0F-E4C8-107F-1D9A-971C6354F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855B1BC-48D4-BD0A-02EF-027DCC00A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pPr/>
              <a:t>8.10.2025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9C995A6-6538-3CD8-519E-CFD563237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F2E3096-7428-B855-0A70-16A105F81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4514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B765EFF-1DF1-882C-F17C-FA552EAAB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515D5CE-7CDC-E5BB-1781-0775FAD2A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613C8E7-1DCB-C35F-9F2B-A9B194F6A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pPr/>
              <a:t>8.10.2025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078F598-A088-B874-6542-2266F9BD3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D66C35F-80E4-F8BC-F09B-6306C4AD5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7650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CFF2A64-FE08-CC19-B2D2-06AA185F1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D6EF1AA-5E7B-D55B-AB2C-E751C7F2F6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D0EA49D-22C7-C766-8E26-647A48A1DC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DF02AC7-F6B6-EAF5-04D4-023CA2F64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pPr/>
              <a:t>8.10.2025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7E9C4AD-0C62-AFF3-BD3F-AD6A95B8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F2A271A-2CD9-A6A9-5311-BB7D04597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5260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82D1C2-46B9-CEE3-8494-5AE9887D9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66E9590-9428-8E17-60D0-DF1289F27A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AE6000A-73C5-B8B3-A71B-ED38031BEA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2EDE5076-3FAB-C001-1869-ABBB0A4302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C525F265-4D60-1ECB-D921-40857B0FBF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EE3DFF24-D5EE-FE58-EEE6-013043E80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pPr/>
              <a:t>8.10.2025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7ABA684F-6CDF-5906-487C-B9BBECAB8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3FBE34E-E649-FC12-9DE7-30688E0D8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9395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31EBAD-21FF-4D3F-8BCD-F7F5921E7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D030D35-F9D9-C0AE-ECF3-548E22027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pPr/>
              <a:t>8.10.2025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A7467F0-6D32-69BA-83AA-905A849AE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DAA8995-8DC2-3D08-7806-F70BB3FC2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552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4CB341AD-CCA9-E057-DB47-3CCFA8CC4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pPr/>
              <a:t>8.10.2025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1DDC4AE9-3A3D-6376-AFD7-6B29BE862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7730385-34D8-6573-1FEA-98DA4AA6E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8875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D38660F-2837-A967-37CB-A437F0B8D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2FC9203-D7CA-2660-0DDB-C68D19BEC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C973DFA1-5ED8-47EE-93D3-E0E8D6D865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9CC71CB-9069-6650-FB6A-53EFB6D1A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pPr/>
              <a:t>8.10.2025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50C1076-DFC8-1A4C-A016-7CBDF9395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8156699-C200-664B-C18B-C5F02A251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1570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0EEB312-DFF9-C616-7D0D-0A6B9D6DA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489E53A-B6D7-B179-994A-112D77FE60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0B05E80-A727-4674-8077-3588F1F859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0DEA679-5C9C-CC25-F07F-CFF2581F3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pPr/>
              <a:t>8.10.2025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79AAFE4-24B5-DC57-8DC8-474C1D96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42850BB-5C3E-1E6E-D79C-06AFFA85C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6881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0D743A3-2316-C1B1-2D92-CD37EDAB1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E5D88DD-352F-FEE5-E8EF-68DB5DC79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92336F7-C4F2-8E3C-D95D-DCC8DE2B53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32906-4D5E-4194-B5F3-AF36B99F7799}" type="datetimeFigureOut">
              <a:rPr lang="pl-PL" smtClean="0"/>
              <a:pPr/>
              <a:t>8.10.2025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D52D20E-C001-E369-CEE9-3CE87F97A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792CA1E-6B14-8629-5C00-30DD84EFF2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42373-0774-4CD5-8B81-DB50A1A2BAC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985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67A749A6-A81B-B00B-844E-1D5741E37EEA}"/>
              </a:ext>
            </a:extLst>
          </p:cNvPr>
          <p:cNvSpPr txBox="1"/>
          <p:nvPr/>
        </p:nvSpPr>
        <p:spPr>
          <a:xfrm>
            <a:off x="1172310" y="4453569"/>
            <a:ext cx="50436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solidFill>
                  <a:srgbClr val="223363"/>
                </a:solidFill>
                <a:latin typeface="Bree Serif" panose="02000503040000020004" pitchFamily="2" charset="-18"/>
              </a:rPr>
              <a:t>Nagroda Nobla </a:t>
            </a:r>
            <a:br>
              <a:rPr lang="pl-PL" sz="3000" b="1" dirty="0">
                <a:solidFill>
                  <a:srgbClr val="223363"/>
                </a:solidFill>
                <a:latin typeface="Bree Serif" panose="02000503040000020004" pitchFamily="2" charset="-18"/>
              </a:rPr>
            </a:br>
            <a:r>
              <a:rPr lang="pl-PL" sz="3000" b="1" dirty="0">
                <a:solidFill>
                  <a:srgbClr val="223363"/>
                </a:solidFill>
                <a:latin typeface="Bree Serif" panose="02000503040000020004" pitchFamily="2" charset="-18"/>
              </a:rPr>
              <a:t>w dziedzinie chemii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BB1096C7-6649-846D-A700-85672D5BFCD7}"/>
              </a:ext>
            </a:extLst>
          </p:cNvPr>
          <p:cNvSpPr txBox="1"/>
          <p:nvPr/>
        </p:nvSpPr>
        <p:spPr>
          <a:xfrm>
            <a:off x="1172310" y="2506952"/>
            <a:ext cx="45516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0" b="1" dirty="0">
                <a:solidFill>
                  <a:srgbClr val="E44225"/>
                </a:solidFill>
                <a:latin typeface="Bree Serif" panose="02000503040000020004" pitchFamily="2" charset="-18"/>
              </a:rPr>
              <a:t>Tydzień</a:t>
            </a:r>
          </a:p>
          <a:p>
            <a:r>
              <a:rPr lang="pl-PL" sz="6000" b="1" dirty="0">
                <a:solidFill>
                  <a:srgbClr val="E44225"/>
                </a:solidFill>
                <a:latin typeface="Bree Serif" panose="02000503040000020004" pitchFamily="2" charset="-18"/>
              </a:rPr>
              <a:t>Noblowski</a:t>
            </a:r>
          </a:p>
        </p:txBody>
      </p:sp>
    </p:spTree>
    <p:extLst>
      <p:ext uri="{BB962C8B-B14F-4D97-AF65-F5344CB8AC3E}">
        <p14:creationId xmlns:p14="http://schemas.microsoft.com/office/powerpoint/2010/main" val="3141861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Nagroda Nobla w dziedzinie chemii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2916340" y="1825625"/>
            <a:ext cx="8437459" cy="43513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pl-PL" sz="1700" dirty="0">
                <a:solidFill>
                  <a:srgbClr val="223363"/>
                </a:solidFill>
                <a:latin typeface="Raleway" pitchFamily="2" charset="-18"/>
              </a:rPr>
              <a:t>Bibliografia:	</a:t>
            </a: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pl-PL" sz="1700" dirty="0">
                <a:solidFill>
                  <a:srgbClr val="223363"/>
                </a:solidFill>
                <a:latin typeface="Raleway" pitchFamily="2" charset="-18"/>
              </a:rPr>
              <a:t>[1] Polska Agencja Prasowa, dostęp z: https://www.pap.pl/aktualnosci/nagroda-nobla-z-chemii-przyznana-poznalismy-laureatow (8.10.2025 r.)</a:t>
            </a: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pl-PL" sz="1700" dirty="0">
                <a:solidFill>
                  <a:srgbClr val="223363"/>
                </a:solidFill>
                <a:latin typeface="Raleway" pitchFamily="2" charset="-18"/>
              </a:rPr>
              <a:t>[2] Oficjalna strona Komitetu Noblowskiego, dostęp z: https://www.nobelprize.org/prizes/chemistry/2025/press-release/ (8.10.2025 r.)</a:t>
            </a: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pl-PL" sz="1700" dirty="0">
                <a:solidFill>
                  <a:srgbClr val="223363"/>
                </a:solidFill>
                <a:latin typeface="Raleway" pitchFamily="2" charset="-18"/>
              </a:rPr>
              <a:t>[3] R. </a:t>
            </a:r>
            <a:r>
              <a:rPr lang="pl-PL" sz="1700" dirty="0" err="1">
                <a:solidFill>
                  <a:srgbClr val="223363"/>
                </a:solidFill>
                <a:latin typeface="Raleway" pitchFamily="2" charset="-18"/>
              </a:rPr>
              <a:t>Robson</a:t>
            </a:r>
            <a:r>
              <a:rPr lang="pl-PL" sz="1700" dirty="0">
                <a:solidFill>
                  <a:srgbClr val="223363"/>
                </a:solidFill>
                <a:latin typeface="Raleway" pitchFamily="2" charset="-18"/>
              </a:rPr>
              <a:t>, </a:t>
            </a:r>
            <a:r>
              <a:rPr lang="pl-PL" sz="1700" i="1" dirty="0" err="1">
                <a:solidFill>
                  <a:srgbClr val="223363"/>
                </a:solidFill>
                <a:latin typeface="Raleway" pitchFamily="2" charset="-18"/>
              </a:rPr>
              <a:t>Chem</a:t>
            </a:r>
            <a:r>
              <a:rPr lang="pl-PL" sz="1700" i="1" dirty="0">
                <a:solidFill>
                  <a:srgbClr val="223363"/>
                </a:solidFill>
                <a:latin typeface="Raleway" pitchFamily="2" charset="-18"/>
              </a:rPr>
              <a:t>. Rec</a:t>
            </a:r>
            <a:r>
              <a:rPr lang="pl-PL" sz="1700" dirty="0">
                <a:solidFill>
                  <a:srgbClr val="223363"/>
                </a:solidFill>
                <a:latin typeface="Raleway" pitchFamily="2" charset="-18"/>
              </a:rPr>
              <a:t>. 2024, 24, e202400038. https://doi.org/10.1002/tcr.202400038</a:t>
            </a: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endParaRPr lang="pl-PL" sz="1700" dirty="0">
              <a:solidFill>
                <a:srgbClr val="223363"/>
              </a:solidFill>
              <a:latin typeface="Raleway" pitchFamily="2" charset="-1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r>
              <a:rPr lang="pl-PL" sz="1700" dirty="0">
                <a:solidFill>
                  <a:srgbClr val="223363"/>
                </a:solidFill>
                <a:latin typeface="Raleway" pitchFamily="2" charset="-18"/>
              </a:rPr>
              <a:t>	O Autorce</a:t>
            </a:r>
          </a:p>
          <a:p>
            <a:pPr fontAlgn="base">
              <a:spcBef>
                <a:spcPts val="600"/>
              </a:spcBef>
              <a:buNone/>
            </a:pPr>
            <a:r>
              <a:rPr lang="pl-PL" sz="1700" dirty="0">
                <a:solidFill>
                  <a:srgbClr val="223363"/>
                </a:solidFill>
                <a:latin typeface="Raleway" pitchFamily="2" charset="-18"/>
              </a:rPr>
              <a:t>	Mgr Agata Jagielska jest doktorantką na Wydziale Chemii Uniwersytetu Warszawskiego oraz nauczycielką chemii w IX Liceum Ogólnokształcącym im. K. Hoffmanowej w Warszawie. Jej zainteresowania naukowe obejmują zastosowania biologiczne i kliniczne spektrometrii mas z jonizacją w plazmie indukcyjnie sprzężonej, w szczególności po ablacji laserowej (</a:t>
            </a:r>
            <a:r>
              <a:rPr lang="pl-PL" sz="1700" dirty="0" err="1">
                <a:solidFill>
                  <a:srgbClr val="223363"/>
                </a:solidFill>
                <a:latin typeface="Raleway" pitchFamily="2" charset="-18"/>
              </a:rPr>
              <a:t>LA-ICP-MS</a:t>
            </a:r>
            <a:r>
              <a:rPr lang="pl-PL" sz="1700" dirty="0">
                <a:solidFill>
                  <a:srgbClr val="223363"/>
                </a:solidFill>
                <a:latin typeface="Raleway" pitchFamily="2" charset="-18"/>
              </a:rPr>
              <a:t>), jako metody umożliwiającej badanie rozmieszczenia pierwiastków w próbkach stałych. Jest współautorką publikacji naukowych w czasopismach o zasięgu międzynarodowym oraz rozdziału w książce „</a:t>
            </a:r>
            <a:r>
              <a:rPr lang="pl-PL" sz="1700" dirty="0" err="1">
                <a:solidFill>
                  <a:srgbClr val="223363"/>
                </a:solidFill>
                <a:latin typeface="Raleway" pitchFamily="2" charset="-18"/>
              </a:rPr>
              <a:t>Bioanalityka</a:t>
            </a:r>
            <a:r>
              <a:rPr lang="pl-PL" sz="1700" dirty="0">
                <a:solidFill>
                  <a:srgbClr val="223363"/>
                </a:solidFill>
                <a:latin typeface="Raleway" pitchFamily="2" charset="-18"/>
              </a:rPr>
              <a:t> w nauce i życiu” wyd. PWN, przetłumaczonej również na język angielski ("</a:t>
            </a:r>
            <a:r>
              <a:rPr lang="pl-PL" sz="1700" dirty="0" err="1">
                <a:solidFill>
                  <a:srgbClr val="223363"/>
                </a:solidFill>
                <a:latin typeface="Raleway" pitchFamily="2" charset="-18"/>
              </a:rPr>
              <a:t>Handbook</a:t>
            </a:r>
            <a:r>
              <a:rPr lang="pl-PL" sz="1700" dirty="0">
                <a:solidFill>
                  <a:srgbClr val="223363"/>
                </a:solidFill>
                <a:latin typeface="Raleway" pitchFamily="2" charset="-18"/>
              </a:rPr>
              <a:t> of </a:t>
            </a:r>
            <a:r>
              <a:rPr lang="pl-PL" sz="1700" dirty="0" err="1">
                <a:solidFill>
                  <a:srgbClr val="223363"/>
                </a:solidFill>
                <a:latin typeface="Raleway" pitchFamily="2" charset="-18"/>
              </a:rPr>
              <a:t>Bioanalytics</a:t>
            </a:r>
            <a:r>
              <a:rPr lang="pl-PL" sz="1700" dirty="0">
                <a:solidFill>
                  <a:srgbClr val="223363"/>
                </a:solidFill>
                <a:latin typeface="Raleway" pitchFamily="2" charset="-18"/>
              </a:rPr>
              <a:t>", wyd. Springer).</a:t>
            </a:r>
          </a:p>
          <a:p>
            <a:pPr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25278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EEDE3F83-1C4D-A99B-946F-B3506B797D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418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D41FFA7F-D9EB-91A3-8E28-096600874F43}"/>
              </a:ext>
            </a:extLst>
          </p:cNvPr>
          <p:cNvSpPr txBox="1"/>
          <p:nvPr/>
        </p:nvSpPr>
        <p:spPr>
          <a:xfrm>
            <a:off x="3080083" y="2245956"/>
            <a:ext cx="845820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Zajmował się wynalazkami o znaczeniu militarnym, takimi jak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dynamit i proch</a:t>
            </a:r>
            <a:r>
              <a:rPr lang="en-US" sz="1600" b="1" dirty="0">
                <a:solidFill>
                  <a:srgbClr val="223363"/>
                </a:solidFill>
                <a:latin typeface="Raleway" pitchFamily="2" charset="-18"/>
              </a:rPr>
              <a:t>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bezdymny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. Prowadził także prace m.in. nad: telefonem, bateriami, fonografem, elektrycznymi żarówkami, rozwojem syntetycznego kauczuku, skóry, jedwabiu.</a:t>
            </a:r>
            <a:br>
              <a:rPr lang="en-US" sz="1600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 </a:t>
            </a:r>
          </a:p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Zgromadził majątek szacowany na ok.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6,5 miliona dolarów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. Będąc wynalazcą zajmującym się między innymi odkryciami wykorzystywanymi w działaniach wojennych, zawdzięczał swoje bogactwo w dużej mierze produkcji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„narzędzi śmierci”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. Stanowiło to dla Nobla poważny problem moralny. Na wynalazcy głęboko odcisnęła się także osobista tragedia. W wyniku eksplozji nitrogliceryny w należącej do niego fabryce zginął jego brat.	 </a:t>
            </a:r>
            <a:br>
              <a:rPr lang="en-US" sz="1600" dirty="0">
                <a:solidFill>
                  <a:srgbClr val="223363"/>
                </a:solidFill>
                <a:latin typeface="Raleway" pitchFamily="2" charset="-18"/>
              </a:rPr>
            </a:br>
            <a:endParaRPr lang="pl-PL" sz="1600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Władał biegle kilkoma językami. Pisywał wiersze, pozostawił niedokończoną powieść.</a:t>
            </a:r>
            <a:br>
              <a:rPr lang="pl-PL" sz="1600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Był pacyfistą. Wierzył w dobroczynną rolę nauki i postępu technicznego.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92937580-272E-A2B5-C85F-20A041D85345}"/>
              </a:ext>
            </a:extLst>
          </p:cNvPr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Alfred Nobel</a:t>
            </a:r>
            <a:endParaRPr lang="en-US" sz="2000" dirty="0">
              <a:solidFill>
                <a:srgbClr val="E44225"/>
              </a:solidFill>
              <a:latin typeface="Bree Serif" panose="02000503040000020004" pitchFamily="2" charset="-18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EB7F2D2D-278D-0208-55E0-5530CE07992E}"/>
              </a:ext>
            </a:extLst>
          </p:cNvPr>
          <p:cNvSpPr txBox="1"/>
          <p:nvPr/>
        </p:nvSpPr>
        <p:spPr>
          <a:xfrm>
            <a:off x="3080081" y="1551379"/>
            <a:ext cx="84582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E44225"/>
                </a:solidFill>
                <a:latin typeface="Bree Serif" panose="02000503040000020004" pitchFamily="2" charset="-18"/>
              </a:rPr>
              <a:t>21 X 1833 </a:t>
            </a:r>
            <a:r>
              <a:rPr lang="en-US" sz="2000" dirty="0" err="1">
                <a:solidFill>
                  <a:srgbClr val="E44225"/>
                </a:solidFill>
                <a:latin typeface="Bree Serif" panose="02000503040000020004" pitchFamily="2" charset="-18"/>
              </a:rPr>
              <a:t>Sztokholm</a:t>
            </a:r>
            <a:r>
              <a:rPr lang="en-US" sz="2000" dirty="0">
                <a:solidFill>
                  <a:srgbClr val="E44225"/>
                </a:solidFill>
                <a:latin typeface="Bree Serif" panose="02000503040000020004" pitchFamily="2" charset="-18"/>
              </a:rPr>
              <a:t> – 10 XII 1896 San Remo </a:t>
            </a:r>
          </a:p>
        </p:txBody>
      </p:sp>
    </p:spTree>
    <p:extLst>
      <p:ext uri="{BB962C8B-B14F-4D97-AF65-F5344CB8AC3E}">
        <p14:creationId xmlns:p14="http://schemas.microsoft.com/office/powerpoint/2010/main" val="826440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06864C1-DAC7-20DB-0E67-F4C9C7E3B5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F72846C3-0BA7-D0CF-6514-9C72D370A6F9}"/>
              </a:ext>
            </a:extLst>
          </p:cNvPr>
          <p:cNvSpPr txBox="1"/>
          <p:nvPr/>
        </p:nvSpPr>
        <p:spPr>
          <a:xfrm>
            <a:off x="3080083" y="2401599"/>
            <a:ext cx="84582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Czy wiecie, jak wyglądały początki tego wyróżnienia?</a:t>
            </a:r>
            <a:endParaRPr lang="en-US" sz="1600" b="1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endParaRPr lang="pl-PL" sz="1600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Wszystko zaczęło się od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testamentu Alfreda Nobla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, zatwierdzonego 27 listopada 1895 roku. Na poznanie treści ostatniej woli wynalazcy dynamitu świat musiał poczekać jeszcze ponad rok. Po śmierci Nobla w 1896 roku, ku oburzeniu jego rodziny, okazało się, że szwedzki chemik zdecydował się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przeznaczyć cały swój majątek na ufundowanie nagrody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, którą dzisiaj znamy właśnie jako Nagrodę Nobla.</a:t>
            </a:r>
            <a:endParaRPr lang="en-US" sz="1600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endParaRPr lang="pl-PL" sz="1600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Zgodnie z wolą Nobla wyróżnienie to miało trafiać do rąk osób, których osiągnięcia miały niebagatelne znaczenie dla dobra ludzkości.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CE095A4A-DFC1-0423-5D9F-ED0D2301F0AD}"/>
              </a:ext>
            </a:extLst>
          </p:cNvPr>
          <p:cNvSpPr txBox="1"/>
          <p:nvPr/>
        </p:nvSpPr>
        <p:spPr>
          <a:xfrm>
            <a:off x="3080082" y="1544894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Nagroda Nobla</a:t>
            </a:r>
            <a:endParaRPr lang="en-US" sz="2000" dirty="0">
              <a:solidFill>
                <a:srgbClr val="E44225"/>
              </a:solidFill>
              <a:latin typeface="Bree Serif" panose="02000503040000020004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820703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E52E545-AFD3-B9C1-8157-C693B689C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905D5B73-BD06-C2B5-B5E2-7FFF21A9188F}"/>
              </a:ext>
            </a:extLst>
          </p:cNvPr>
          <p:cNvSpPr txBox="1"/>
          <p:nvPr/>
        </p:nvSpPr>
        <p:spPr>
          <a:xfrm>
            <a:off x="3080083" y="2109768"/>
            <a:ext cx="845820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W ilu dziedzinach przyznaje się to wyróżnienie?</a:t>
            </a:r>
          </a:p>
          <a:p>
            <a:pPr algn="just"/>
            <a:br>
              <a:rPr lang="pl-PL" sz="1600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Nagrodę Nobla przyznaje się w sześciu dziedzinach: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fizyki, chemii, fizjologii lub medycyny, literatury i nauk ekonomicznych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. Do tego należy doliczyć także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Pokojową Nagrodę Nobla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 przyznawaną przez Norweski Komitet Noblowski. </a:t>
            </a:r>
          </a:p>
          <a:p>
            <a:pPr algn="just"/>
            <a:br>
              <a:rPr lang="pl-PL" sz="1600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Co ciekawe, w swoim testamencie Nobel wspomniał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jedynie o pięciu dziedzinach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, </a:t>
            </a:r>
            <a:br>
              <a:rPr lang="pl-PL" sz="1600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w których miała być przyznawana Nagroda. W ostatniej woli Szweda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nie było mowy </a:t>
            </a:r>
            <a:b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o dziedzinie nauk ekonomicznych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. Historia wyróżnienia w tej dziedzinie zaczyna się w 1968 roku, gdy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Bank Szwecji przekazał Fundacji Noblowskiej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 datek potrzebny do ufundowania tego wyróżnienia. Co więcej, oficjalnie nie jest to tak naprawdę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Nagroda Nobla, lecz Nagroda Banku Szwecji im. A. Nobla w dziedzinie nauk ekonomicznych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. </a:t>
            </a:r>
          </a:p>
          <a:p>
            <a:pPr algn="just"/>
            <a:endParaRPr lang="pl-PL" sz="1600" dirty="0">
              <a:solidFill>
                <a:srgbClr val="223363"/>
              </a:solidFill>
              <a:latin typeface="Raleway" pitchFamily="2" charset="-18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FCDBBA94-A69E-DC69-C613-68B521C0C4F6}"/>
              </a:ext>
            </a:extLst>
          </p:cNvPr>
          <p:cNvSpPr txBox="1"/>
          <p:nvPr/>
        </p:nvSpPr>
        <p:spPr>
          <a:xfrm>
            <a:off x="3080082" y="1272518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Pięć czy sześć Nagród Nobla?</a:t>
            </a:r>
            <a:endParaRPr lang="en-US" sz="2000" dirty="0">
              <a:solidFill>
                <a:srgbClr val="E44225"/>
              </a:solidFill>
              <a:latin typeface="Bree Serif" panose="02000503040000020004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504653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Nagroda Nobla w dziedzinie chemii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31147358-7CDE-5792-14E6-BB34A15A4188}"/>
              </a:ext>
            </a:extLst>
          </p:cNvPr>
          <p:cNvSpPr txBox="1"/>
          <p:nvPr/>
        </p:nvSpPr>
        <p:spPr>
          <a:xfrm>
            <a:off x="3048856" y="1669020"/>
            <a:ext cx="8489427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W swoim testamencie Alfred Nobel zaznaczył, że może otrzymać ją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osoba, która dokonała najważniejszego odkrycia lub ulepszenia w dziedzinie nauk chemicznych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. Wyróżnienie to przyznaje się od początku trwania konkursu, czyli od 1901 roku.</a:t>
            </a:r>
          </a:p>
          <a:p>
            <a:pPr algn="just"/>
            <a:endParaRPr lang="pl-PL" sz="1600" dirty="0">
              <a:solidFill>
                <a:srgbClr val="223363"/>
              </a:solidFill>
              <a:latin typeface="Raleway" pitchFamily="2" charset="0"/>
            </a:endParaRPr>
          </a:p>
          <a:p>
            <a:pPr algn="just"/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Pierwszym jego laureatem 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został, uznawany za twórcę nowoczesnej chemii fizycznej, </a:t>
            </a:r>
            <a:r>
              <a:rPr lang="pl-PL" sz="1600" b="1" dirty="0" err="1">
                <a:solidFill>
                  <a:srgbClr val="223363"/>
                </a:solidFill>
                <a:latin typeface="Raleway" pitchFamily="2" charset="0"/>
              </a:rPr>
              <a:t>Jacobus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 </a:t>
            </a:r>
            <a:r>
              <a:rPr lang="pl-PL" sz="1600" b="1" dirty="0" err="1">
                <a:solidFill>
                  <a:srgbClr val="223363"/>
                </a:solidFill>
                <a:latin typeface="Raleway" pitchFamily="2" charset="0"/>
              </a:rPr>
              <a:t>Henricus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 van ’t Hoff 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za „wkład w odkrycie praw dynamiki chemicznej i ciśnienia osmotycznego”.</a:t>
            </a:r>
          </a:p>
          <a:p>
            <a:pPr algn="just"/>
            <a:endParaRPr lang="pl-PL" sz="1600" dirty="0">
              <a:solidFill>
                <a:srgbClr val="223363"/>
              </a:solidFill>
              <a:latin typeface="Raleway" pitchFamily="2" charset="0"/>
            </a:endParaRPr>
          </a:p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Laureaci odbierają nagrody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10 grudnia 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podczas uroczystości </a:t>
            </a:r>
            <a:br>
              <a:rPr lang="pl-PL" sz="1600" dirty="0">
                <a:solidFill>
                  <a:srgbClr val="223363"/>
                </a:solidFill>
                <a:latin typeface="Raleway" pitchFamily="2" charset="0"/>
              </a:rPr>
            </a:b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w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Filharmonii w Sztokholmie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. Oprócz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medalu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 otrzymują też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dyplomy </a:t>
            </a:r>
            <a:br>
              <a:rPr lang="pl-PL" sz="1600" b="1" dirty="0">
                <a:solidFill>
                  <a:srgbClr val="223363"/>
                </a:solidFill>
                <a:latin typeface="Raleway" pitchFamily="2" charset="0"/>
              </a:rPr>
            </a:b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i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potwierdzenie kwoty wygranej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9039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Nagroda Nobla w dziedzinie chemii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2900108" y="1825625"/>
            <a:ext cx="8453691" cy="4351338"/>
          </a:xfrm>
        </p:spPr>
        <p:txBody>
          <a:bodyPr/>
          <a:lstStyle/>
          <a:p>
            <a:pPr>
              <a:buNone/>
            </a:pPr>
            <a:r>
              <a:rPr lang="pl-PL" dirty="0"/>
              <a:t>	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W 2025 roku Nagrodę Nobla z chemii otrzymali:</a:t>
            </a:r>
          </a:p>
          <a:p>
            <a:r>
              <a:rPr lang="pl-PL" sz="1600" b="1" dirty="0" err="1">
                <a:solidFill>
                  <a:srgbClr val="223363"/>
                </a:solidFill>
                <a:latin typeface="Raleway" pitchFamily="2" charset="-18"/>
              </a:rPr>
              <a:t>Susumu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 Kitagawa 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z Uniwersytetu w </a:t>
            </a:r>
            <a:r>
              <a:rPr lang="pl-PL" sz="1600" dirty="0" err="1">
                <a:solidFill>
                  <a:srgbClr val="223363"/>
                </a:solidFill>
                <a:latin typeface="Raleway" pitchFamily="2" charset="-18"/>
              </a:rPr>
              <a:t>Kyoto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 (Japonia)</a:t>
            </a:r>
          </a:p>
          <a:p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Richard </a:t>
            </a:r>
            <a:r>
              <a:rPr lang="pl-PL" sz="1600" b="1" dirty="0" err="1">
                <a:solidFill>
                  <a:srgbClr val="223363"/>
                </a:solidFill>
                <a:latin typeface="Raleway" pitchFamily="2" charset="-18"/>
              </a:rPr>
              <a:t>Robson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 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z Uniwersytetu w Melbourne (Australia)</a:t>
            </a:r>
          </a:p>
          <a:p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Omar M. </a:t>
            </a:r>
            <a:r>
              <a:rPr lang="pl-PL" sz="1600" b="1" dirty="0" err="1">
                <a:solidFill>
                  <a:srgbClr val="223363"/>
                </a:solidFill>
                <a:latin typeface="Raleway" pitchFamily="2" charset="-18"/>
              </a:rPr>
              <a:t>Yaghi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 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z Uniwersytetu Kalifornijskiego (USA)</a:t>
            </a:r>
          </a:p>
          <a:p>
            <a:pPr>
              <a:buNone/>
            </a:pP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	za „rozwój nowego typu architektury molekularnej, tj. szkieletów metaloorganicznych”. </a:t>
            </a:r>
          </a:p>
          <a:p>
            <a:pPr>
              <a:buNone/>
            </a:pPr>
            <a:endParaRPr lang="pl-PL" sz="1600" dirty="0">
              <a:solidFill>
                <a:srgbClr val="223363"/>
              </a:solidFill>
              <a:latin typeface="Raleway" pitchFamily="2" charset="-18"/>
            </a:endParaRPr>
          </a:p>
          <a:p>
            <a:pPr>
              <a:buNone/>
            </a:pP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	W uzasadnieniu Komitet Noblowski zaznacza, że „stworzone przez naukowców konstrukcje zawierają duże przestrzenie, w których cząsteczki mogą swobodnie przepływać”.</a:t>
            </a:r>
          </a:p>
          <a:p>
            <a:pPr>
              <a:buNone/>
            </a:pPr>
            <a:endParaRPr lang="pl-PL" dirty="0"/>
          </a:p>
        </p:txBody>
      </p:sp>
      <p:pic>
        <p:nvPicPr>
          <p:cNvPr id="5122" name="Picture 2" descr="https://www.nobelprize.org/uploads/2025/10/fig_ke_25_4x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373" y="1831506"/>
            <a:ext cx="2459610" cy="1844708"/>
          </a:xfrm>
          <a:prstGeom prst="rect">
            <a:avLst/>
          </a:prstGeom>
          <a:noFill/>
        </p:spPr>
      </p:pic>
      <p:sp>
        <p:nvSpPr>
          <p:cNvPr id="8" name="Prostokąt 7"/>
          <p:cNvSpPr/>
          <p:nvPr/>
        </p:nvSpPr>
        <p:spPr>
          <a:xfrm>
            <a:off x="144275" y="3725882"/>
            <a:ext cx="25664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©Johan </a:t>
            </a:r>
            <a:r>
              <a:rPr lang="en-US" sz="1400" dirty="0" err="1"/>
              <a:t>Jarnestad</a:t>
            </a:r>
            <a:r>
              <a:rPr lang="en-US" sz="1400" dirty="0"/>
              <a:t>/The Royal Swedish Academy of Sciences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79449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a 14"/>
          <p:cNvGrpSpPr/>
          <p:nvPr/>
        </p:nvGrpSpPr>
        <p:grpSpPr>
          <a:xfrm>
            <a:off x="3516397" y="658976"/>
            <a:ext cx="8675603" cy="5049264"/>
            <a:chOff x="3516397" y="658976"/>
            <a:chExt cx="8675603" cy="5049264"/>
          </a:xfrm>
        </p:grpSpPr>
        <p:pic>
          <p:nvPicPr>
            <p:cNvPr id="3076" name="Picture 4" descr="https://www.nobelprize.org/uploads/2025/10/press-chemistryprize2025-figure2.jpg"/>
            <p:cNvPicPr>
              <a:picLocks noChangeAspect="1" noChangeArrowheads="1"/>
            </p:cNvPicPr>
            <p:nvPr/>
          </p:nvPicPr>
          <p:blipFill>
            <a:blip r:embed="rId3" cstate="print"/>
            <a:srcRect b="14680"/>
            <a:stretch>
              <a:fillRect/>
            </a:stretch>
          </p:blipFill>
          <p:spPr bwMode="auto">
            <a:xfrm>
              <a:off x="3516397" y="658976"/>
              <a:ext cx="8675603" cy="5049264"/>
            </a:xfrm>
            <a:prstGeom prst="rect">
              <a:avLst/>
            </a:prstGeom>
            <a:noFill/>
          </p:spPr>
        </p:pic>
        <p:sp>
          <p:nvSpPr>
            <p:cNvPr id="6" name="pole tekstowe 5"/>
            <p:cNvSpPr txBox="1"/>
            <p:nvPr/>
          </p:nvSpPr>
          <p:spPr>
            <a:xfrm>
              <a:off x="7390948" y="3020083"/>
              <a:ext cx="86570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l-PL" sz="1200" dirty="0"/>
                <a:t>przestrzeń</a:t>
              </a:r>
              <a:endParaRPr lang="pl-PL" sz="1600" dirty="0"/>
            </a:p>
          </p:txBody>
        </p:sp>
        <p:sp>
          <p:nvSpPr>
            <p:cNvPr id="10" name="Prostokąt 9"/>
            <p:cNvSpPr/>
            <p:nvPr/>
          </p:nvSpPr>
          <p:spPr>
            <a:xfrm>
              <a:off x="7136644" y="4236540"/>
              <a:ext cx="622225" cy="2056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" name="pole tekstowe 8"/>
            <p:cNvSpPr txBox="1"/>
            <p:nvPr/>
          </p:nvSpPr>
          <p:spPr>
            <a:xfrm>
              <a:off x="8220580" y="4130130"/>
              <a:ext cx="86570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l-PL" sz="1200" dirty="0"/>
                <a:t>przestrzeń</a:t>
              </a:r>
              <a:endParaRPr lang="pl-PL" sz="1600" dirty="0"/>
            </a:p>
          </p:txBody>
        </p:sp>
        <p:sp>
          <p:nvSpPr>
            <p:cNvPr id="8" name="pole tekstowe 7"/>
            <p:cNvSpPr txBox="1"/>
            <p:nvPr/>
          </p:nvSpPr>
          <p:spPr>
            <a:xfrm>
              <a:off x="6991461" y="4215800"/>
              <a:ext cx="8657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200" dirty="0"/>
                <a:t>przestrzeń</a:t>
              </a:r>
              <a:endParaRPr lang="pl-PL" sz="1600" dirty="0"/>
            </a:p>
          </p:txBody>
        </p:sp>
        <p:sp>
          <p:nvSpPr>
            <p:cNvPr id="12" name="Prostokąt 11"/>
            <p:cNvSpPr/>
            <p:nvPr/>
          </p:nvSpPr>
          <p:spPr>
            <a:xfrm>
              <a:off x="9175750" y="2819399"/>
              <a:ext cx="704850" cy="1936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3" name="Prostokąt 12"/>
            <p:cNvSpPr/>
            <p:nvPr/>
          </p:nvSpPr>
          <p:spPr>
            <a:xfrm>
              <a:off x="9855200" y="2851149"/>
              <a:ext cx="704850" cy="1936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4" name="pole tekstowe 13"/>
            <p:cNvSpPr txBox="1"/>
            <p:nvPr/>
          </p:nvSpPr>
          <p:spPr>
            <a:xfrm>
              <a:off x="9886497" y="2747033"/>
              <a:ext cx="10259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200" dirty="0"/>
                <a:t>gr. nitrylowa</a:t>
              </a:r>
              <a:endParaRPr lang="pl-PL" sz="1600" dirty="0"/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8968922" y="2750208"/>
              <a:ext cx="10259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200" dirty="0"/>
                <a:t>kation miedzi</a:t>
              </a:r>
              <a:endParaRPr lang="pl-PL" sz="1600" dirty="0"/>
            </a:p>
          </p:txBody>
        </p:sp>
      </p:grpSp>
      <p:sp>
        <p:nvSpPr>
          <p:cNvPr id="7" name="pole tekstowe 6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69261" y="342289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Nagroda Nobla w dziedzinie chemii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227249" y="1487928"/>
            <a:ext cx="43718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R. </a:t>
            </a:r>
            <a:r>
              <a:rPr lang="pl-PL" sz="1600" dirty="0" err="1">
                <a:solidFill>
                  <a:srgbClr val="223363"/>
                </a:solidFill>
                <a:latin typeface="Raleway" pitchFamily="2" charset="-18"/>
              </a:rPr>
              <a:t>Robson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 zainspirował się strukturą diamentu, w której każdy atom węgla jest połączony z</a:t>
            </a:r>
            <a:r>
              <a:rPr lang="pl-PL" sz="1600" dirty="0">
                <a:solidFill>
                  <a:srgbClr val="223363"/>
                </a:solidFill>
                <a:latin typeface="Calibri"/>
                <a:cs typeface="Calibri"/>
              </a:rPr>
              <a:t> 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czterema innymi, tworząc kształt czworościanu foremnego. Zamiast węgla użył jonów miedzi oraz cząsteczki zdolnej wytworzyć cztery połączenia poprzez grupy nitrylowe (–CN). W efekcie powstał wysoce uporządkowany i przestrzenny kryształ</a:t>
            </a:r>
          </a:p>
        </p:txBody>
      </p:sp>
      <p:sp>
        <p:nvSpPr>
          <p:cNvPr id="16" name="Prostokąt 15"/>
          <p:cNvSpPr/>
          <p:nvPr/>
        </p:nvSpPr>
        <p:spPr>
          <a:xfrm>
            <a:off x="4878595" y="5727823"/>
            <a:ext cx="62294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©Johan </a:t>
            </a:r>
            <a:r>
              <a:rPr lang="en-US" sz="1400" dirty="0" err="1"/>
              <a:t>Jarnestad</a:t>
            </a:r>
            <a:r>
              <a:rPr lang="en-US" sz="1400" dirty="0"/>
              <a:t>/The Royal Swedish Academy of Sciences</a:t>
            </a:r>
            <a:r>
              <a:rPr lang="pl-PL" sz="1400" dirty="0"/>
              <a:t>, tłumaczenie własne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53810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80082" y="932050"/>
            <a:ext cx="88833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Nagroda Nobla w dziedzinie chemii</a:t>
            </a:r>
          </a:p>
          <a:p>
            <a:r>
              <a:rPr lang="pl-PL" sz="2400" i="1" dirty="0">
                <a:solidFill>
                  <a:srgbClr val="E44225"/>
                </a:solidFill>
                <a:latin typeface="Bree Serif" panose="02000503040000020004" pitchFamily="2" charset="-18"/>
              </a:rPr>
              <a:t>potencjalne zastosowania i znaczenie dla ludzkości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99705"/>
          </a:xfrm>
        </p:spPr>
        <p:txBody>
          <a:bodyPr>
            <a:normAutofit lnSpcReduction="10000"/>
          </a:bodyPr>
          <a:lstStyle/>
          <a:p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innowacja w projektowaniu struktur wyższego rzędu (cząsteczek złożonych z wielu, bardzo uporządkowanych atomów)</a:t>
            </a:r>
          </a:p>
          <a:p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dotychczas uważano, że nie jest możliwe uzyskiwanie materiałów krystalicznych, a jednocześnie porowatych, które posiadałyby pory o precyzyjnej wielkości, zachowujące stabilność w różnych warunkach (np. temperatury)</a:t>
            </a:r>
          </a:p>
          <a:p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pory dają zdolność do absorbowania i uwalniania gazu:</a:t>
            </a:r>
          </a:p>
          <a:p>
            <a:pPr lvl="1"/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rozdzielanie związków (filtry), neutralizacja śladowych ilości farmaceutyków, wychwytywanie CO</a:t>
            </a:r>
            <a:r>
              <a:rPr lang="pl-PL" sz="1200" baseline="-25000" dirty="0">
                <a:solidFill>
                  <a:srgbClr val="223363"/>
                </a:solidFill>
                <a:latin typeface="Raleway" pitchFamily="2" charset="-18"/>
              </a:rPr>
              <a:t>2</a:t>
            </a:r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 z powietrza</a:t>
            </a:r>
          </a:p>
          <a:p>
            <a:pPr lvl="1"/>
            <a:r>
              <a:rPr lang="pl-PL" sz="1200" dirty="0">
                <a:solidFill>
                  <a:srgbClr val="223363"/>
                </a:solidFill>
                <a:latin typeface="Raleway" pitchFamily="2" charset="-18"/>
              </a:rPr>
              <a:t>odzyskiwanie wody z powietrza, np. w warunkach pustynnych</a:t>
            </a:r>
          </a:p>
        </p:txBody>
      </p:sp>
      <p:sp>
        <p:nvSpPr>
          <p:cNvPr id="5" name="Symbol zastępczy zawartości 3"/>
          <p:cNvSpPr txBox="1">
            <a:spLocks/>
          </p:cNvSpPr>
          <p:nvPr/>
        </p:nvSpPr>
        <p:spPr>
          <a:xfrm>
            <a:off x="3262621" y="3803687"/>
            <a:ext cx="7661483" cy="1596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223363"/>
                </a:solidFill>
                <a:effectLst/>
                <a:uLnTx/>
                <a:uFillTx/>
                <a:latin typeface="Raleway" pitchFamily="2" charset="-18"/>
                <a:ea typeface="+mn-ea"/>
                <a:cs typeface="+mn-cs"/>
              </a:rPr>
              <a:t>pory mogą być po prostu magazynami, ale można też w sposób bardzo precyzyjny dopasować wielkość porów do konkretnego zapotrzebowania (np. zaabsorbowania konkretnych cząstek czy nawet przeprowadzenia konkretnych reakcji)</a:t>
            </a:r>
          </a:p>
        </p:txBody>
      </p:sp>
    </p:spTree>
    <p:extLst>
      <p:ext uri="{BB962C8B-B14F-4D97-AF65-F5344CB8AC3E}">
        <p14:creationId xmlns:p14="http://schemas.microsoft.com/office/powerpoint/2010/main" val="1441669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Nagroda Nobla w dziedzinie chemii - zadanie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3024554" y="1931601"/>
            <a:ext cx="779674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Burza mózgów / praca w grupach: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Przypomnijcie sobie strukturę diamentu – z czego wynika kształt czworościanu foremnego?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Jakie znacie inne odmiany alotropowe węgla? Jaką mają strukturę? Gdzie można w nich wyróżnić potencjalne „pory” lub „przestrzenie”, tak jak w odkryciu wyróżnionym Nagrodą Nobla?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Jakie inne pierwiastki mogą potencjalnie utworzyć cząsteczkę o kształcie czworościanu foremnego?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Narysujcie wzór elektronowy grupy nitrylowej, wiedząc, że między atomem węgla a atomem azotu jest potrójne wiązanie. Dlaczego grupa nitrylowa tak chętnie łączyła się z kationem miedzi w związku zaproponowanym przez R. </a:t>
            </a:r>
            <a:r>
              <a:rPr lang="pl-PL" sz="1600" dirty="0" err="1">
                <a:solidFill>
                  <a:srgbClr val="223363"/>
                </a:solidFill>
                <a:latin typeface="Raleway" pitchFamily="2" charset="-18"/>
              </a:rPr>
              <a:t>Robsona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?</a:t>
            </a:r>
          </a:p>
          <a:p>
            <a:pPr algn="just">
              <a:buFont typeface="Arial" pitchFamily="34" charset="0"/>
              <a:buChar char="•"/>
            </a:pPr>
            <a:endParaRPr lang="pl-PL" sz="1600" dirty="0">
              <a:solidFill>
                <a:srgbClr val="223363"/>
              </a:solidFill>
              <a:latin typeface="Raleway" pitchFamily="2" charset="-18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 l="56140" t="16443" r="11139" b="22143"/>
          <a:stretch>
            <a:fillRect/>
          </a:stretch>
        </p:blipFill>
        <p:spPr bwMode="auto">
          <a:xfrm>
            <a:off x="459906" y="1596140"/>
            <a:ext cx="1753050" cy="219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ostokąt 4"/>
          <p:cNvSpPr/>
          <p:nvPr/>
        </p:nvSpPr>
        <p:spPr>
          <a:xfrm>
            <a:off x="207408" y="3798398"/>
            <a:ext cx="238970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050" dirty="0">
                <a:solidFill>
                  <a:srgbClr val="223363"/>
                </a:solidFill>
                <a:latin typeface="Raleway" pitchFamily="2" charset="-18"/>
              </a:rPr>
              <a:t>R. </a:t>
            </a:r>
            <a:r>
              <a:rPr lang="pl-PL" sz="1050" dirty="0" err="1">
                <a:solidFill>
                  <a:srgbClr val="223363"/>
                </a:solidFill>
                <a:latin typeface="Raleway" pitchFamily="2" charset="-18"/>
              </a:rPr>
              <a:t>Robson</a:t>
            </a:r>
            <a:r>
              <a:rPr lang="pl-PL" sz="1050" dirty="0">
                <a:solidFill>
                  <a:srgbClr val="223363"/>
                </a:solidFill>
                <a:latin typeface="Raleway" pitchFamily="2" charset="-18"/>
              </a:rPr>
              <a:t>, </a:t>
            </a:r>
            <a:r>
              <a:rPr lang="pl-PL" sz="1050" i="1" dirty="0" err="1">
                <a:solidFill>
                  <a:srgbClr val="223363"/>
                </a:solidFill>
                <a:latin typeface="Raleway" pitchFamily="2" charset="-18"/>
              </a:rPr>
              <a:t>Chem</a:t>
            </a:r>
            <a:r>
              <a:rPr lang="pl-PL" sz="1050" i="1" dirty="0">
                <a:solidFill>
                  <a:srgbClr val="223363"/>
                </a:solidFill>
                <a:latin typeface="Raleway" pitchFamily="2" charset="-18"/>
              </a:rPr>
              <a:t>. Rec</a:t>
            </a:r>
            <a:r>
              <a:rPr lang="pl-PL" sz="1050" dirty="0">
                <a:solidFill>
                  <a:srgbClr val="223363"/>
                </a:solidFill>
                <a:latin typeface="Raleway" pitchFamily="2" charset="-18"/>
              </a:rPr>
              <a:t>. 2024, 24.</a:t>
            </a:r>
            <a:endParaRPr lang="pl-PL" sz="1050" dirty="0"/>
          </a:p>
        </p:txBody>
      </p:sp>
    </p:spTree>
    <p:extLst>
      <p:ext uri="{BB962C8B-B14F-4D97-AF65-F5344CB8AC3E}">
        <p14:creationId xmlns:p14="http://schemas.microsoft.com/office/powerpoint/2010/main" val="283086268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1083</Words>
  <Application>Microsoft Macintosh PowerPoint</Application>
  <PresentationFormat>Panoramiczny</PresentationFormat>
  <Paragraphs>64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7" baseType="lpstr">
      <vt:lpstr>Arial</vt:lpstr>
      <vt:lpstr>Bree Serif</vt:lpstr>
      <vt:lpstr>Calibri</vt:lpstr>
      <vt:lpstr>Calibri Light</vt:lpstr>
      <vt:lpstr>Raleway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Mateusz Gryżewski</dc:creator>
  <cp:lastModifiedBy>Jakub Zygmunt</cp:lastModifiedBy>
  <cp:revision>25</cp:revision>
  <dcterms:created xsi:type="dcterms:W3CDTF">2025-09-21T18:50:26Z</dcterms:created>
  <dcterms:modified xsi:type="dcterms:W3CDTF">2025-10-08T17:09:55Z</dcterms:modified>
</cp:coreProperties>
</file>